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3" r:id="rId4"/>
    <p:sldId id="266" r:id="rId5"/>
    <p:sldId id="270" r:id="rId6"/>
    <p:sldId id="271" r:id="rId7"/>
    <p:sldId id="273" r:id="rId8"/>
    <p:sldId id="279" r:id="rId9"/>
    <p:sldId id="280" r:id="rId10"/>
    <p:sldId id="282" r:id="rId11"/>
    <p:sldId id="283" r:id="rId12"/>
    <p:sldId id="288" r:id="rId13"/>
    <p:sldId id="284" r:id="rId14"/>
    <p:sldId id="281" r:id="rId15"/>
    <p:sldId id="285" r:id="rId16"/>
    <p:sldId id="257" r:id="rId17"/>
    <p:sldId id="287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/>
    <p:restoredTop sz="94689"/>
  </p:normalViewPr>
  <p:slideViewPr>
    <p:cSldViewPr snapToGrid="0" snapToObjects="1">
      <p:cViewPr varScale="1">
        <p:scale>
          <a:sx n="127" d="100"/>
          <a:sy n="127" d="100"/>
        </p:scale>
        <p:origin x="8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3F84C9-E7A0-7A46-9C9C-7B34ECB15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953DF6-958D-414C-88FB-590957FC7D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B3D288-EA68-7046-96C4-2EDDEF7B5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2D870D-1EE9-BE49-9ADB-0824A365F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E7924A-444F-2848-858C-82C16C69F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6443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FDAD76-961A-7543-A198-AD044644C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4D533F-EDA7-094B-B254-1A33B3DDA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841BC1-FF4F-EA45-96D7-244E901E0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A95C1D-416C-A047-9018-CD24849F6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07DC5B-C3A0-BF40-A8DB-A9B3C2506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9239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30F8CC9-ABCE-DA4C-BC7A-867EE65D3A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E83929-FB5C-9B4A-B902-559501913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C9CFD2-38AF-C94C-9C16-B72C04B22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DDDD5D-F42B-9A4B-BC98-F5F55B7FE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E53F47-D67D-FB4F-BC68-1BDB8212E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3872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F277B6-ABF8-4448-A8CF-115DF5EB8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8D43AB-E13D-EE45-89F4-9982150BD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505F91-4C93-BE4A-82B0-2C9DE069E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9CFD87-C2B5-6B41-97AC-EA15D6ABF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477A39-9C80-EC4C-BF4D-D5E2B22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3748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616ACA-A1C3-4D42-92D7-50C6AF5DC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B9043A-C4C2-5B44-AEAC-355003E1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5976B6-022F-0B4F-81F9-BBA541AC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71EC4B-D105-6143-9AB2-BB82DCD94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B4AAB9-52FE-704F-B9E0-9F3EB8C21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9161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595A38-42BC-C14F-A170-BE017FAE1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B3BE44-A347-9E47-AF47-0E9516B1F0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549296D-70D9-EB46-B371-7BDB9A1B1F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6A5FD6-5B96-9F4B-9B6A-ED100E678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3AF8C3-CA03-3540-8826-861E82796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9063772-27A1-3B42-97C9-300C4FF1F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3411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70BE03-70A5-8F46-B56E-BD68EE609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B28B78-B6F0-A64D-A550-E17105D4E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655AA47-397B-514D-ABE6-16EF7A3ADA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DD40B79-DDAD-4D46-8BD5-E7D0AEBE17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2B8C255-D2E4-944A-901D-D99B4BABAD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85A960A-1519-E94A-8704-06E8B3114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4EE93BF-424E-2547-BFF5-046097D9F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2DA804F-E8BB-C747-83EF-62A37346D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8192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2B500E-5C2D-CB40-8989-8F3B4FCCF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3EF32F7-1FD0-1A49-900D-971D52EA4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40F6AD8-AABD-FC4E-9986-7DF04F3CC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E1A5EA8-9DBC-234A-9AED-A31855801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6704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DD273F6-3688-F047-AC2A-549C3D3CF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316DC2E-3091-E84E-B29D-6A6939D6D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6632CA-49A4-3640-A4D8-1E41C2026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5514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03C47E-21DF-F244-9F9B-5B492CBCF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6AADD9-7B2E-5B47-B8C0-0A9408B2B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8F53E5-E81A-D548-A53E-FCDB7587A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99CB64-2916-DB4E-99BE-4EA170A9B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26A046-2081-674E-A375-42B33F923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97C08C-5A94-D746-85CF-A8B1FBB70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2672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7B189A-BC8B-9D4A-AA3F-E6CD3BBE6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6C32DD-578B-AE42-9523-006250F622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9C7F37-C3AA-F84C-BB66-AA70D5705E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CDE4B2-A03B-F34F-8ABE-87E01CB4C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58D1AA-251A-574D-B425-776DFF740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42257E-BA87-6E46-BFB4-60B2BB23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3851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A9F0832-BABC-7347-962B-8336EE83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CBC220-5DB5-304E-95D6-3410578697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0C40B3-A52E-CE48-BCF1-D2017C0E9E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CCA18-5968-DF41-841F-301FA8C1EC76}" type="datetimeFigureOut">
              <a:rPr kumimoji="1" lang="zh-CN" altLang="en-US" smtClean="0"/>
              <a:t>2022/12/17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6916DB-4249-C549-AE6F-95E9E1DCF6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7F3450-92E9-0147-981B-3C9608D329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67206-0A68-D249-929C-A0E80EB372E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0884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sinat_26917383/article/details/120278928" TargetMode="External"/><Relationship Id="rId2" Type="http://schemas.openxmlformats.org/officeDocument/2006/relationships/hyperlink" Target="https://zhuanlan.zhihu.com/p/405149355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9F1D1D79-36CE-2042-9A3F-8ECD83E7AB0B}"/>
              </a:ext>
            </a:extLst>
          </p:cNvPr>
          <p:cNvSpPr txBox="1"/>
          <p:nvPr/>
        </p:nvSpPr>
        <p:spPr>
          <a:xfrm>
            <a:off x="1879043" y="2157865"/>
            <a:ext cx="9164096" cy="1494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7200" dirty="0">
                <a:latin typeface="SimHei" panose="02010609060101010101" pitchFamily="49" charset="-122"/>
                <a:ea typeface="SimHei" panose="02010609060101010101" pitchFamily="49" charset="-122"/>
              </a:rPr>
              <a:t>智能发券的一些思考</a:t>
            </a:r>
          </a:p>
        </p:txBody>
      </p:sp>
    </p:spTree>
    <p:extLst>
      <p:ext uri="{BB962C8B-B14F-4D97-AF65-F5344CB8AC3E}">
        <p14:creationId xmlns:p14="http://schemas.microsoft.com/office/powerpoint/2010/main" val="990159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购买响应模型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4CA1C06-7D1D-084F-E57D-ACBE1150E6E2}"/>
              </a:ext>
            </a:extLst>
          </p:cNvPr>
          <p:cNvSpPr txBox="1"/>
          <p:nvPr/>
        </p:nvSpPr>
        <p:spPr>
          <a:xfrm>
            <a:off x="693336" y="1125416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chemeClr val="accent6"/>
                </a:solidFill>
              </a:rPr>
              <a:t>模型目的：找未来会购买人群；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2D4CEF-0C4C-7F42-3CE8-48ABD4D61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336" y="2152819"/>
            <a:ext cx="3949004" cy="334937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A0760A2-7AFD-89FA-3D19-EBB243C65988}"/>
              </a:ext>
            </a:extLst>
          </p:cNvPr>
          <p:cNvSpPr txBox="1"/>
          <p:nvPr/>
        </p:nvSpPr>
        <p:spPr>
          <a:xfrm>
            <a:off x="4994030" y="1404312"/>
            <a:ext cx="7013750" cy="503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/>
              <a:t>二分类问题：</a:t>
            </a:r>
            <a:endParaRPr kumimoji="1" lang="en-US" altLang="zh-CN" b="1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     </a:t>
            </a:r>
            <a:r>
              <a:rPr kumimoji="1" lang="en-US" altLang="zh-CN" dirty="0"/>
              <a:t>Y</a:t>
            </a:r>
            <a:r>
              <a:rPr kumimoji="1" lang="zh-CN" altLang="en-US" dirty="0"/>
              <a:t>定义、</a:t>
            </a:r>
            <a:r>
              <a:rPr kumimoji="1" lang="en-US" altLang="zh-CN" dirty="0"/>
              <a:t>X</a:t>
            </a:r>
            <a:r>
              <a:rPr kumimoji="1" lang="zh-CN" altLang="en-US" dirty="0"/>
              <a:t>选择、模型选型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b="1" dirty="0"/>
              <a:t>技术点：</a:t>
            </a:r>
            <a:endParaRPr kumimoji="1" lang="en-US" altLang="zh-CN" b="1" dirty="0"/>
          </a:p>
          <a:p>
            <a:pPr algn="l">
              <a:lnSpc>
                <a:spcPct val="150000"/>
              </a:lnSpc>
            </a:pPr>
            <a:r>
              <a:rPr lang="en" altLang="zh-CN" b="0" i="0" dirty="0">
                <a:solidFill>
                  <a:srgbClr val="172B4D"/>
                </a:solidFill>
                <a:effectLst/>
              </a:rPr>
              <a:t>  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  </a:t>
            </a:r>
            <a:r>
              <a:rPr lang="en" altLang="zh-CN" b="0" i="0" dirty="0">
                <a:solidFill>
                  <a:srgbClr val="172B4D"/>
                </a:solidFill>
                <a:effectLst/>
              </a:rPr>
              <a:t>a</a:t>
            </a:r>
            <a:r>
              <a:rPr lang="zh-CN" altLang="en" b="0" i="0" dirty="0">
                <a:solidFill>
                  <a:srgbClr val="172B4D"/>
                </a:solidFill>
                <a:effectLst/>
              </a:rPr>
              <a:t>）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特征工程：商品行为（点击、收藏、加车、购买）、活跃特征；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</a:rPr>
              <a:t>    </a:t>
            </a:r>
            <a:r>
              <a:rPr lang="en" altLang="zh-CN" b="0" i="0" dirty="0">
                <a:solidFill>
                  <a:srgbClr val="172B4D"/>
                </a:solidFill>
                <a:effectLst/>
              </a:rPr>
              <a:t>b</a:t>
            </a:r>
            <a:r>
              <a:rPr lang="zh-CN" altLang="en" b="0" i="0" dirty="0">
                <a:solidFill>
                  <a:srgbClr val="172B4D"/>
                </a:solidFill>
                <a:effectLst/>
              </a:rPr>
              <a:t>）</a:t>
            </a:r>
            <a:r>
              <a:rPr lang="en" altLang="zh-CN" b="0" i="0" dirty="0">
                <a:solidFill>
                  <a:srgbClr val="172B4D"/>
                </a:solidFill>
                <a:effectLst/>
              </a:rPr>
              <a:t>Label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定义：未来</a:t>
            </a:r>
            <a:r>
              <a:rPr lang="en-US" altLang="zh-CN" b="0" i="0" dirty="0">
                <a:solidFill>
                  <a:srgbClr val="172B4D"/>
                </a:solidFill>
                <a:effectLst/>
              </a:rPr>
              <a:t>14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天是否购买；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</a:rPr>
              <a:t>    </a:t>
            </a:r>
            <a:r>
              <a:rPr lang="en" altLang="zh-CN" b="0" i="0" dirty="0">
                <a:solidFill>
                  <a:srgbClr val="172B4D"/>
                </a:solidFill>
                <a:effectLst/>
              </a:rPr>
              <a:t>c</a:t>
            </a:r>
            <a:r>
              <a:rPr lang="zh-CN" altLang="en" b="0" i="0" dirty="0">
                <a:solidFill>
                  <a:srgbClr val="172B4D"/>
                </a:solidFill>
                <a:effectLst/>
              </a:rPr>
              <a:t>）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模型选型：</a:t>
            </a:r>
            <a:r>
              <a:rPr lang="en" altLang="zh-CN" b="0" i="0" dirty="0" err="1">
                <a:solidFill>
                  <a:srgbClr val="172B4D"/>
                </a:solidFill>
                <a:effectLst/>
              </a:rPr>
              <a:t>LightGBM</a:t>
            </a:r>
            <a:endParaRPr lang="en" altLang="zh-CN" b="0" i="0" dirty="0">
              <a:solidFill>
                <a:srgbClr val="172B4D"/>
              </a:solidFill>
              <a:effectLst/>
            </a:endParaRPr>
          </a:p>
          <a:p>
            <a:pPr algn="l">
              <a:lnSpc>
                <a:spcPct val="150000"/>
              </a:lnSpc>
            </a:pPr>
            <a:endParaRPr lang="en" altLang="zh-CN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" b="1" i="0" dirty="0">
                <a:solidFill>
                  <a:srgbClr val="172B4D"/>
                </a:solidFill>
                <a:effectLst/>
              </a:rPr>
              <a:t>评</a:t>
            </a:r>
            <a:r>
              <a:rPr lang="zh-CN" altLang="en-US" b="1" i="0" dirty="0">
                <a:solidFill>
                  <a:srgbClr val="172B4D"/>
                </a:solidFill>
                <a:effectLst/>
              </a:rPr>
              <a:t>估指</a:t>
            </a:r>
            <a:r>
              <a:rPr lang="zh-CN" altLang="en-US" b="1" dirty="0">
                <a:solidFill>
                  <a:srgbClr val="172B4D"/>
                </a:solidFill>
              </a:rPr>
              <a:t>标：</a:t>
            </a:r>
            <a:endParaRPr lang="en-US" altLang="zh-CN" b="1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</a:rPr>
              <a:t>    </a:t>
            </a:r>
            <a:r>
              <a:rPr lang="en-US" altLang="zh-CN" b="0" i="0" dirty="0">
                <a:solidFill>
                  <a:srgbClr val="172B4D"/>
                </a:solidFill>
                <a:effectLst/>
              </a:rPr>
              <a:t>a</a:t>
            </a:r>
            <a:r>
              <a:rPr lang="zh-CN" altLang="en-US" dirty="0">
                <a:solidFill>
                  <a:srgbClr val="172B4D"/>
                </a:solidFill>
              </a:rPr>
              <a:t>）学习算法指标</a:t>
            </a:r>
            <a:r>
              <a:rPr lang="zh-CN" altLang="en-US" dirty="0">
                <a:solidFill>
                  <a:srgbClr val="172B4D"/>
                </a:solidFill>
                <a:sym typeface="Wingdings" pitchFamily="2" charset="2"/>
              </a:rPr>
              <a:t>（</a:t>
            </a:r>
            <a:r>
              <a:rPr lang="en-US" altLang="zh-CN" dirty="0">
                <a:solidFill>
                  <a:srgbClr val="172B4D"/>
                </a:solidFill>
                <a:sym typeface="Wingdings" pitchFamily="2" charset="2"/>
              </a:rPr>
              <a:t>Loss</a:t>
            </a:r>
            <a:r>
              <a:rPr lang="zh-CN" altLang="en-US" dirty="0">
                <a:solidFill>
                  <a:srgbClr val="172B4D"/>
                </a:solidFill>
                <a:sym typeface="Wingdings" pitchFamily="2" charset="2"/>
              </a:rPr>
              <a:t> </a:t>
            </a:r>
            <a:r>
              <a:rPr lang="en-US" altLang="zh-CN" dirty="0">
                <a:solidFill>
                  <a:srgbClr val="172B4D"/>
                </a:solidFill>
                <a:sym typeface="Wingdings" pitchFamily="2" charset="2"/>
              </a:rPr>
              <a:t>Function</a:t>
            </a:r>
            <a:r>
              <a:rPr lang="zh-CN" altLang="en-US" dirty="0">
                <a:solidFill>
                  <a:srgbClr val="172B4D"/>
                </a:solidFill>
                <a:sym typeface="Wingdings" pitchFamily="2" charset="2"/>
              </a:rPr>
              <a:t>）</a:t>
            </a:r>
            <a:endParaRPr lang="en-US" altLang="zh-CN" dirty="0">
              <a:solidFill>
                <a:srgbClr val="172B4D"/>
              </a:solidFill>
              <a:sym typeface="Wingdings" pitchFamily="2" charset="2"/>
            </a:endParaRP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sym typeface="Wingdings" pitchFamily="2" charset="2"/>
              </a:rPr>
              <a:t>    </a:t>
            </a:r>
            <a:r>
              <a:rPr lang="en-US" altLang="zh-CN" b="0" i="0" dirty="0">
                <a:solidFill>
                  <a:srgbClr val="172B4D"/>
                </a:solidFill>
                <a:effectLst/>
                <a:sym typeface="Wingdings" pitchFamily="2" charset="2"/>
              </a:rPr>
              <a:t>b</a:t>
            </a:r>
            <a:r>
              <a:rPr lang="zh-CN" altLang="en-US" b="0" i="0" dirty="0">
                <a:solidFill>
                  <a:srgbClr val="172B4D"/>
                </a:solidFill>
                <a:effectLst/>
                <a:sym typeface="Wingdings" pitchFamily="2" charset="2"/>
              </a:rPr>
              <a:t>）模型指标（</a:t>
            </a:r>
            <a:r>
              <a:rPr lang="en-US" altLang="zh-CN" b="0" i="0" dirty="0">
                <a:solidFill>
                  <a:srgbClr val="172B4D"/>
                </a:solidFill>
                <a:effectLst/>
                <a:sym typeface="Wingdings" pitchFamily="2" charset="2"/>
              </a:rPr>
              <a:t>AUC/Precision</a:t>
            </a:r>
            <a:r>
              <a:rPr lang="en-US" altLang="zh-CN" dirty="0">
                <a:solidFill>
                  <a:srgbClr val="172B4D"/>
                </a:solidFill>
                <a:sym typeface="Wingdings" pitchFamily="2" charset="2"/>
              </a:rPr>
              <a:t>/Recall</a:t>
            </a:r>
            <a:r>
              <a:rPr lang="zh-CN" altLang="en-US" b="0" i="0" dirty="0">
                <a:solidFill>
                  <a:srgbClr val="172B4D"/>
                </a:solidFill>
                <a:effectLst/>
                <a:sym typeface="Wingdings" pitchFamily="2" charset="2"/>
              </a:rPr>
              <a:t>）</a:t>
            </a:r>
            <a:endParaRPr lang="en-US" altLang="zh-CN" b="0" i="0" dirty="0">
              <a:solidFill>
                <a:srgbClr val="172B4D"/>
              </a:solidFill>
              <a:effectLst/>
              <a:sym typeface="Wingdings" pitchFamily="2" charset="2"/>
            </a:endParaRP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sym typeface="Wingdings" pitchFamily="2" charset="2"/>
              </a:rPr>
              <a:t>    </a:t>
            </a:r>
            <a:r>
              <a:rPr lang="en-US" altLang="zh-CN" dirty="0">
                <a:solidFill>
                  <a:srgbClr val="172B4D"/>
                </a:solidFill>
                <a:sym typeface="Wingdings" pitchFamily="2" charset="2"/>
              </a:rPr>
              <a:t>c</a:t>
            </a:r>
            <a:r>
              <a:rPr lang="zh-CN" altLang="en-US" b="0" i="0" dirty="0">
                <a:solidFill>
                  <a:srgbClr val="172B4D"/>
                </a:solidFill>
                <a:effectLst/>
                <a:sym typeface="Wingdings" pitchFamily="2" charset="2"/>
              </a:rPr>
              <a:t>）业务指标（基于分桶观测未来是否购买）</a:t>
            </a:r>
            <a:endParaRPr lang="en-US" altLang="zh-CN" b="0" i="0" dirty="0">
              <a:solidFill>
                <a:srgbClr val="172B4D"/>
              </a:solidFill>
              <a:effectLst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257472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组合优化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4CA1C06-7D1D-084F-E57D-ACBE1150E6E2}"/>
              </a:ext>
            </a:extLst>
          </p:cNvPr>
          <p:cNvSpPr txBox="1"/>
          <p:nvPr/>
        </p:nvSpPr>
        <p:spPr>
          <a:xfrm>
            <a:off x="693336" y="112541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chemeClr val="accent6"/>
                </a:solidFill>
              </a:rPr>
              <a:t>模型目的：找到券和人的最佳组合；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77968AB-11C4-6E36-9E2D-87EED1A14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77" y="1767580"/>
            <a:ext cx="7204734" cy="332283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3EB0CBF-1C5C-9D3D-550C-13F7D0C6FBAB}"/>
              </a:ext>
            </a:extLst>
          </p:cNvPr>
          <p:cNvSpPr txBox="1"/>
          <p:nvPr/>
        </p:nvSpPr>
        <p:spPr>
          <a:xfrm>
            <a:off x="7925146" y="682093"/>
            <a:ext cx="4012296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/>
              <a:t>组合优化求解：</a:t>
            </a:r>
            <a:endParaRPr kumimoji="1" lang="en-US" altLang="zh-CN" b="1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  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）抽象为带约束的最优化问题；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  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）求解器求解；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b="1" dirty="0"/>
              <a:t>技术点：</a:t>
            </a:r>
            <a:endParaRPr kumimoji="1" lang="en-US" altLang="zh-CN" b="1" dirty="0"/>
          </a:p>
          <a:p>
            <a:pPr algn="l"/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    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1</a:t>
            </a:r>
            <a:r>
              <a:rPr lang="zh-CN" altLang="en" b="0" i="0" dirty="0">
                <a:solidFill>
                  <a:srgbClr val="172B4D"/>
                </a:solidFill>
                <a:effectLst/>
                <a:latin typeface="-apple-system"/>
              </a:rPr>
              <a:t>）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结合</a:t>
            </a:r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uplift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模型值来最大化目标；</a:t>
            </a:r>
          </a:p>
          <a:p>
            <a:pPr algn="l"/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    </a:t>
            </a:r>
            <a:r>
              <a:rPr lang="en-US" altLang="zh-CN" dirty="0">
                <a:solidFill>
                  <a:srgbClr val="172B4D"/>
                </a:solidFill>
                <a:latin typeface="-apple-system"/>
              </a:rPr>
              <a:t>2</a:t>
            </a:r>
            <a:r>
              <a:rPr lang="zh-CN" altLang="en" b="0" i="0" dirty="0">
                <a:solidFill>
                  <a:srgbClr val="172B4D"/>
                </a:solidFill>
                <a:effectLst/>
                <a:latin typeface="-apple-system"/>
              </a:rPr>
              <a:t>）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求解器求解复杂度；</a:t>
            </a:r>
          </a:p>
          <a:p>
            <a:pPr algn="l"/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    </a:t>
            </a:r>
            <a:r>
              <a:rPr lang="en-US" altLang="zh-CN" dirty="0">
                <a:solidFill>
                  <a:srgbClr val="172B4D"/>
                </a:solidFill>
                <a:latin typeface="-apple-system"/>
              </a:rPr>
              <a:t>3</a:t>
            </a:r>
            <a:r>
              <a:rPr lang="zh-CN" altLang="en" b="0" i="0" dirty="0">
                <a:solidFill>
                  <a:srgbClr val="172B4D"/>
                </a:solidFill>
                <a:effectLst/>
                <a:latin typeface="-apple-system"/>
              </a:rPr>
              <a:t>）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业务早期对目标不明确，模型无法正确定义；</a:t>
            </a:r>
            <a:endParaRPr lang="en-US" altLang="zh-CN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algn="l"/>
            <a:endParaRPr lang="en-US" altLang="zh-CN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algn="l"/>
            <a:endParaRPr lang="en-US" altLang="zh-CN" dirty="0">
              <a:solidFill>
                <a:srgbClr val="172B4D"/>
              </a:solidFill>
              <a:latin typeface="-apple-system"/>
            </a:endParaRPr>
          </a:p>
          <a:p>
            <a:pPr algn="l"/>
            <a:r>
              <a:rPr lang="zh-CN" altLang="en-US" b="1" dirty="0">
                <a:solidFill>
                  <a:srgbClr val="172B4D"/>
                </a:solidFill>
                <a:latin typeface="-apple-system"/>
              </a:rPr>
              <a:t>评估指标：</a:t>
            </a:r>
            <a:endParaRPr lang="en-US" altLang="zh-CN" b="1" dirty="0">
              <a:solidFill>
                <a:srgbClr val="172B4D"/>
              </a:solidFill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    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1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）最大化优惠券效率；</a:t>
            </a:r>
            <a:endParaRPr lang="en-US" altLang="zh-CN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algn="l"/>
            <a:endParaRPr lang="en-US" altLang="zh-CN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algn="l"/>
            <a:endParaRPr lang="en-US" altLang="zh-CN" dirty="0">
              <a:solidFill>
                <a:srgbClr val="172B4D"/>
              </a:solidFill>
              <a:latin typeface="-apple-system"/>
            </a:endParaRPr>
          </a:p>
          <a:p>
            <a:pPr algn="l"/>
            <a:r>
              <a:rPr kumimoji="1" lang="zh-CN" altLang="en-US" b="1" i="0" dirty="0">
                <a:solidFill>
                  <a:srgbClr val="172B4D"/>
                </a:solidFill>
                <a:effectLst/>
                <a:latin typeface="-apple-system"/>
              </a:rPr>
              <a:t>待确认点：</a:t>
            </a:r>
            <a:endParaRPr kumimoji="1" lang="en-US" altLang="zh-CN" b="1" i="0" dirty="0">
              <a:solidFill>
                <a:srgbClr val="172B4D"/>
              </a:solidFill>
              <a:effectLst/>
              <a:latin typeface="-apple-system"/>
            </a:endParaRPr>
          </a:p>
          <a:p>
            <a:pPr algn="l"/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    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1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）业务目标：</a:t>
            </a:r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GMV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最大化 </a:t>
            </a:r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OR 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销量最大化 </a:t>
            </a:r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OR 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利润最大化；</a:t>
            </a:r>
          </a:p>
        </p:txBody>
      </p:sp>
    </p:spTree>
    <p:extLst>
      <p:ext uri="{BB962C8B-B14F-4D97-AF65-F5344CB8AC3E}">
        <p14:creationId xmlns:p14="http://schemas.microsoft.com/office/powerpoint/2010/main" val="330098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引擎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6B52B37-725B-2504-C514-85FD7FB44D33}"/>
              </a:ext>
            </a:extLst>
          </p:cNvPr>
          <p:cNvSpPr txBox="1"/>
          <p:nvPr/>
        </p:nvSpPr>
        <p:spPr>
          <a:xfrm>
            <a:off x="442126" y="2600066"/>
            <a:ext cx="5476353" cy="3789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172B4D"/>
                </a:solidFill>
                <a:sym typeface="Wingdings" pitchFamily="2" charset="2"/>
              </a:rPr>
              <a:t>模型层：</a:t>
            </a:r>
            <a:endParaRPr kumimoji="1" lang="en-US" altLang="zh-CN" b="1" dirty="0">
              <a:solidFill>
                <a:srgbClr val="172B4D"/>
              </a:solidFill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172B4D"/>
                </a:solidFill>
                <a:sym typeface="Wingdings" pitchFamily="2" charset="2"/>
              </a:rPr>
              <a:t>    圈人：</a:t>
            </a:r>
            <a:endParaRPr kumimoji="1" lang="en-US" altLang="zh-CN" b="1" dirty="0">
              <a:solidFill>
                <a:srgbClr val="172B4D"/>
              </a:solidFill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zh-CN" altLang="en-US" i="0" dirty="0">
                <a:solidFill>
                  <a:srgbClr val="172B4D"/>
                </a:solidFill>
                <a:effectLst/>
                <a:sym typeface="Wingdings" pitchFamily="2" charset="2"/>
              </a:rPr>
              <a:t>        优惠券敏感模型（找对优惠券敏感人群）</a:t>
            </a:r>
            <a:endParaRPr kumimoji="1" lang="en-US" altLang="zh-CN" i="0" dirty="0">
              <a:solidFill>
                <a:srgbClr val="172B4D"/>
              </a:solidFill>
              <a:effectLst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solidFill>
                  <a:srgbClr val="172B4D"/>
                </a:solidFill>
                <a:sym typeface="Wingdings" pitchFamily="2" charset="2"/>
              </a:rPr>
              <a:t>        购买响应模型（找未来会购买人群）</a:t>
            </a:r>
            <a:endParaRPr kumimoji="1" lang="en-US" altLang="zh-CN" dirty="0">
              <a:solidFill>
                <a:srgbClr val="172B4D"/>
              </a:solidFill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172B4D"/>
                </a:solidFill>
                <a:sym typeface="Wingdings" pitchFamily="2" charset="2"/>
              </a:rPr>
              <a:t>    组合优化：</a:t>
            </a:r>
            <a:endParaRPr kumimoji="1" lang="en-US" altLang="zh-CN" b="1" dirty="0">
              <a:solidFill>
                <a:srgbClr val="172B4D"/>
              </a:solidFill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zh-CN" altLang="en-US" i="0" dirty="0">
                <a:solidFill>
                  <a:srgbClr val="172B4D"/>
                </a:solidFill>
                <a:effectLst/>
                <a:sym typeface="Wingdings" pitchFamily="2" charset="2"/>
              </a:rPr>
              <a:t>        找到券和人的最佳组合；</a:t>
            </a:r>
            <a:endParaRPr kumimoji="1" lang="en-US" altLang="zh-CN" i="0" dirty="0">
              <a:solidFill>
                <a:srgbClr val="172B4D"/>
              </a:solidFill>
              <a:effectLst/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endParaRPr kumimoji="1" lang="en-US" altLang="zh-CN" b="1" dirty="0">
              <a:solidFill>
                <a:srgbClr val="172B4D"/>
              </a:solidFill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zh-CN" altLang="en-US" b="1" i="0" dirty="0">
                <a:solidFill>
                  <a:srgbClr val="172B4D"/>
                </a:solidFill>
                <a:effectLst/>
                <a:sym typeface="Wingdings" pitchFamily="2" charset="2"/>
              </a:rPr>
              <a:t>策略层</a:t>
            </a:r>
            <a:r>
              <a:rPr kumimoji="1" lang="zh-CN" altLang="en-US" b="1" dirty="0">
                <a:solidFill>
                  <a:srgbClr val="172B4D"/>
                </a:solidFill>
                <a:sym typeface="Wingdings" pitchFamily="2" charset="2"/>
              </a:rPr>
              <a:t>：</a:t>
            </a:r>
            <a:endParaRPr kumimoji="1" lang="en-US" altLang="zh-CN" b="1" dirty="0">
              <a:solidFill>
                <a:srgbClr val="172B4D"/>
              </a:solidFill>
              <a:sym typeface="Wingdings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zh-CN" altLang="en-US" i="0" dirty="0">
                <a:solidFill>
                  <a:srgbClr val="172B4D"/>
                </a:solidFill>
                <a:effectLst/>
                <a:sym typeface="Wingdings" pitchFamily="2" charset="2"/>
              </a:rPr>
              <a:t>    </a:t>
            </a:r>
            <a:r>
              <a:rPr kumimoji="1" lang="en-US" altLang="zh-CN" i="0" dirty="0">
                <a:solidFill>
                  <a:srgbClr val="172B4D"/>
                </a:solidFill>
                <a:effectLst/>
                <a:sym typeface="Wingdings" pitchFamily="2" charset="2"/>
              </a:rPr>
              <a:t>1</a:t>
            </a:r>
            <a:r>
              <a:rPr kumimoji="1" lang="zh-CN" altLang="en-US" i="0" dirty="0">
                <a:solidFill>
                  <a:srgbClr val="172B4D"/>
                </a:solidFill>
                <a:effectLst/>
                <a:sym typeface="Wingdings" pitchFamily="2" charset="2"/>
              </a:rPr>
              <a:t>）</a:t>
            </a:r>
            <a:r>
              <a:rPr kumimoji="1" lang="zh-CN" altLang="en-US" dirty="0">
                <a:solidFill>
                  <a:srgbClr val="172B4D"/>
                </a:solidFill>
                <a:sym typeface="Wingdings" pitchFamily="2" charset="2"/>
              </a:rPr>
              <a:t>批发商特殊发券；</a:t>
            </a:r>
            <a:endParaRPr kumimoji="1" lang="en-US" altLang="zh-CN" i="0" dirty="0">
              <a:solidFill>
                <a:srgbClr val="172B4D"/>
              </a:solidFill>
              <a:effectLst/>
              <a:sym typeface="Wingdings" pitchFamily="2" charset="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B96F9DC-7C41-D0A1-EFE3-5FB74FC5A322}"/>
              </a:ext>
            </a:extLst>
          </p:cNvPr>
          <p:cNvSpPr txBox="1"/>
          <p:nvPr/>
        </p:nvSpPr>
        <p:spPr>
          <a:xfrm>
            <a:off x="474683" y="1256044"/>
            <a:ext cx="57753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chemeClr val="accent6"/>
                </a:solidFill>
              </a:rPr>
              <a:t>智能发券引擎 </a:t>
            </a:r>
            <a:r>
              <a:rPr kumimoji="1" lang="en-US" altLang="zh-CN" b="1" dirty="0">
                <a:solidFill>
                  <a:schemeClr val="accent6"/>
                </a:solidFill>
              </a:rPr>
              <a:t>=</a:t>
            </a:r>
            <a:r>
              <a:rPr kumimoji="1" lang="zh-CN" altLang="en-US" b="1" dirty="0">
                <a:solidFill>
                  <a:schemeClr val="accent6"/>
                </a:solidFill>
              </a:rPr>
              <a:t> 模型层 </a:t>
            </a:r>
            <a:r>
              <a:rPr kumimoji="1" lang="en-US" altLang="zh-CN" b="1" dirty="0">
                <a:solidFill>
                  <a:schemeClr val="accent6"/>
                </a:solidFill>
              </a:rPr>
              <a:t>+</a:t>
            </a:r>
            <a:r>
              <a:rPr kumimoji="1" lang="zh-CN" altLang="en-US" b="1" dirty="0">
                <a:solidFill>
                  <a:schemeClr val="accent6"/>
                </a:solidFill>
              </a:rPr>
              <a:t> 策略层</a:t>
            </a:r>
            <a:endParaRPr kumimoji="1" lang="en-US" altLang="zh-CN" b="1" dirty="0">
              <a:solidFill>
                <a:schemeClr val="accent6"/>
              </a:solidFill>
            </a:endParaRPr>
          </a:p>
          <a:p>
            <a:endParaRPr kumimoji="1" lang="en-US" altLang="zh-CN" dirty="0"/>
          </a:p>
          <a:p>
            <a:r>
              <a:rPr kumimoji="1" lang="zh-CN" altLang="en-US" sz="1400" dirty="0"/>
              <a:t>举例：百度金融风控引擎、</a:t>
            </a:r>
            <a:r>
              <a:rPr kumimoji="1" lang="en-US" altLang="zh-CN" sz="1400" dirty="0"/>
              <a:t>B</a:t>
            </a:r>
            <a:r>
              <a:rPr kumimoji="1" lang="zh-CN" altLang="en-US" sz="1400" dirty="0"/>
              <a:t>站推荐引擎、京东金白条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B5B8F88-728F-3136-E870-0BEF10314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1864" y="986644"/>
            <a:ext cx="4893547" cy="500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58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业务迭代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A0C95F-AD17-D096-D557-DE0568D2A692}"/>
              </a:ext>
            </a:extLst>
          </p:cNvPr>
          <p:cNvSpPr txBox="1"/>
          <p:nvPr/>
        </p:nvSpPr>
        <p:spPr>
          <a:xfrm>
            <a:off x="442126" y="1075712"/>
            <a:ext cx="5906122" cy="3198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/>
              <a:t>业务迭代：</a:t>
            </a:r>
            <a:endParaRPr kumimoji="1" lang="en-US" altLang="zh-CN" b="1" dirty="0"/>
          </a:p>
          <a:p>
            <a:pPr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    当前阶段：原子标签组合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    第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2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阶段：</a:t>
            </a:r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RFM</a:t>
            </a:r>
          </a:p>
          <a:p>
            <a:pPr algn="l">
              <a:lnSpc>
                <a:spcPct val="150000"/>
              </a:lnSpc>
            </a:pPr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    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第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3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阶段：优惠券敏感模型 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+ </a:t>
            </a:r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RFM</a:t>
            </a:r>
          </a:p>
          <a:p>
            <a:pPr algn="l">
              <a:lnSpc>
                <a:spcPct val="150000"/>
              </a:lnSpc>
            </a:pPr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    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第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4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阶段：优惠券敏感分 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+ 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购买响应分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    最终目标：优惠券敏感分 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+ 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购买响应分 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+ 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组合优化</a:t>
            </a:r>
            <a:endParaRPr lang="en-US" altLang="zh-CN" sz="1400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</a:pPr>
            <a:endParaRPr lang="en-US" altLang="zh-CN" sz="1400" b="1" i="0" dirty="0">
              <a:solidFill>
                <a:srgbClr val="172B4D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 b="1" i="0" dirty="0">
                <a:solidFill>
                  <a:srgbClr val="172B4D"/>
                </a:solidFill>
                <a:effectLst/>
                <a:latin typeface="-apple-system"/>
              </a:rPr>
              <a:t>注：以业务需求为导向，前期不会过度设计；</a:t>
            </a:r>
            <a:endParaRPr kumimoji="1" lang="zh-CN" altLang="en-US" sz="14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FFA43C-646D-679E-0C77-C395D8B01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59" y="4844610"/>
            <a:ext cx="11161082" cy="14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676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技术迭代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BA6D463-64C8-885E-4E9D-AEA486563D48}"/>
              </a:ext>
            </a:extLst>
          </p:cNvPr>
          <p:cNvSpPr txBox="1"/>
          <p:nvPr/>
        </p:nvSpPr>
        <p:spPr>
          <a:xfrm>
            <a:off x="442126" y="1075860"/>
            <a:ext cx="9279943" cy="3281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172B4D"/>
                </a:solidFill>
                <a:effectLst/>
              </a:rPr>
              <a:t>技术迭代</a:t>
            </a:r>
            <a:endParaRPr lang="en-US" altLang="zh-CN" b="1" i="0" dirty="0">
              <a:solidFill>
                <a:srgbClr val="172B4D"/>
              </a:solidFill>
              <a:effectLst/>
            </a:endParaRPr>
          </a:p>
          <a:p>
            <a:pPr algn="l">
              <a:lnSpc>
                <a:spcPct val="150000"/>
              </a:lnSpc>
            </a:pPr>
            <a:r>
              <a:rPr lang="zh-CN" altLang="en-US" b="1" dirty="0">
                <a:solidFill>
                  <a:srgbClr val="172B4D"/>
                </a:solidFill>
              </a:rPr>
              <a:t>  模型层：</a:t>
            </a:r>
            <a:endParaRPr lang="zh-CN" altLang="en-US" b="1" i="0" dirty="0">
              <a:solidFill>
                <a:srgbClr val="172B4D"/>
              </a:solidFill>
              <a:effectLst/>
            </a:endParaRP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</a:rPr>
              <a:t>    优惠券敏感模型：</a:t>
            </a:r>
            <a:r>
              <a:rPr lang="en" altLang="zh-CN" b="0" i="0" dirty="0">
                <a:solidFill>
                  <a:srgbClr val="172B4D"/>
                </a:solidFill>
                <a:effectLst/>
              </a:rPr>
              <a:t>Meta-Learning → </a:t>
            </a:r>
            <a:r>
              <a:rPr lang="zh-CN" altLang="en-US" b="1" i="0" dirty="0">
                <a:solidFill>
                  <a:schemeClr val="accent6"/>
                </a:solidFill>
                <a:effectLst/>
              </a:rPr>
              <a:t>因果森林（</a:t>
            </a:r>
            <a:r>
              <a:rPr lang="en" altLang="zh-CN" b="1" i="0" dirty="0" err="1">
                <a:solidFill>
                  <a:schemeClr val="accent6"/>
                </a:solidFill>
                <a:effectLst/>
              </a:rPr>
              <a:t>dml</a:t>
            </a:r>
            <a:r>
              <a:rPr lang="zh-CN" altLang="en-US" b="1" i="0" dirty="0">
                <a:solidFill>
                  <a:schemeClr val="accent6"/>
                </a:solidFill>
                <a:effectLst/>
              </a:rPr>
              <a:t>纠偏）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</a:rPr>
              <a:t>    购买响应模型：</a:t>
            </a:r>
            <a:r>
              <a:rPr lang="zh-CN" altLang="en-US" b="1" i="0" dirty="0">
                <a:solidFill>
                  <a:schemeClr val="accent6"/>
                </a:solidFill>
                <a:effectLst/>
              </a:rPr>
              <a:t>经典二分类问题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 → 搜广推的技术体系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</a:rPr>
              <a:t>    组合优化：</a:t>
            </a:r>
            <a:r>
              <a:rPr lang="zh-CN" altLang="en-US" dirty="0">
                <a:solidFill>
                  <a:srgbClr val="172B4D"/>
                </a:solidFill>
              </a:rPr>
              <a:t>求解器求解 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→ </a:t>
            </a:r>
            <a:r>
              <a:rPr lang="zh-CN" altLang="en-US" b="1" i="0" dirty="0">
                <a:solidFill>
                  <a:schemeClr val="accent6"/>
                </a:solidFill>
                <a:effectLst/>
              </a:rPr>
              <a:t>转对偶问题迭代求解 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→ 强化学习</a:t>
            </a:r>
          </a:p>
          <a:p>
            <a:pPr algn="l">
              <a:lnSpc>
                <a:spcPct val="150000"/>
              </a:lnSpc>
            </a:pPr>
            <a:endParaRPr lang="en-US" altLang="zh-CN" sz="1400" b="1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b="1" i="0" dirty="0">
                <a:solidFill>
                  <a:srgbClr val="172B4D"/>
                </a:solidFill>
                <a:effectLst/>
              </a:rPr>
              <a:t>  策略层：</a:t>
            </a:r>
            <a:endParaRPr lang="en-US" altLang="zh-CN" b="1" i="0" dirty="0">
              <a:solidFill>
                <a:srgbClr val="172B4D"/>
              </a:solidFill>
              <a:effectLst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rgbClr val="172B4D"/>
                </a:solidFill>
              </a:rPr>
              <a:t>    </a:t>
            </a:r>
            <a:r>
              <a:rPr lang="zh-CN" altLang="en-US" dirty="0">
                <a:solidFill>
                  <a:srgbClr val="172B4D"/>
                </a:solidFill>
              </a:rPr>
              <a:t>规则迭代（业务思维）</a:t>
            </a:r>
            <a:endParaRPr lang="en-US" altLang="zh-CN" i="0" dirty="0">
              <a:solidFill>
                <a:srgbClr val="172B4D"/>
              </a:solidFill>
              <a:effectLst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E8BDE7C-21A9-DFAD-D29F-BD7C9AD57B92}"/>
              </a:ext>
            </a:extLst>
          </p:cNvPr>
          <p:cNvSpPr txBox="1"/>
          <p:nvPr/>
        </p:nvSpPr>
        <p:spPr>
          <a:xfrm>
            <a:off x="442126" y="5590805"/>
            <a:ext cx="9279943" cy="382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b="1" i="0" dirty="0">
                <a:solidFill>
                  <a:srgbClr val="172B4D"/>
                </a:solidFill>
                <a:effectLst/>
              </a:rPr>
              <a:t>一些思考：</a:t>
            </a:r>
            <a:r>
              <a:rPr lang="zh-CN" altLang="en-US" sz="1400" i="0" dirty="0">
                <a:solidFill>
                  <a:srgbClr val="172B4D"/>
                </a:solidFill>
                <a:effectLst/>
              </a:rPr>
              <a:t>技术的天花板要比业务要高，业务由市场决定，但技术永无止境；</a:t>
            </a:r>
            <a:endParaRPr lang="en-US" altLang="zh-CN" sz="1400" i="0" dirty="0">
              <a:solidFill>
                <a:srgbClr val="172B4D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39960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参考文献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A0C95F-AD17-D096-D557-DE0568D2A692}"/>
              </a:ext>
            </a:extLst>
          </p:cNvPr>
          <p:cNvSpPr txBox="1"/>
          <p:nvPr/>
        </p:nvSpPr>
        <p:spPr>
          <a:xfrm>
            <a:off x="442126" y="1075712"/>
            <a:ext cx="11140274" cy="1123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1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、知乎</a:t>
            </a:r>
            <a:r>
              <a:rPr lang="en" altLang="zh-CN" b="0" i="0" dirty="0">
                <a:solidFill>
                  <a:srgbClr val="172B4D"/>
                </a:solidFill>
                <a:effectLst/>
                <a:latin typeface="-apple-system"/>
              </a:rPr>
              <a:t>uplift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模型讲解： </a:t>
            </a:r>
            <a:r>
              <a:rPr lang="en" altLang="zh-CN" b="0" i="0" dirty="0">
                <a:solidFill>
                  <a:srgbClr val="0052CC"/>
                </a:solidFill>
                <a:effectLst/>
                <a:latin typeface="-apple-system"/>
                <a:hlinkClick r:id="rId2"/>
              </a:rPr>
              <a:t>https://zhuanlan.zhihu.com/p/405149355</a:t>
            </a:r>
            <a:endParaRPr lang="en" altLang="zh-CN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algn="l">
              <a:lnSpc>
                <a:spcPct val="200000"/>
              </a:lnSpc>
            </a:pP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2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、因果推断在智能营销的应用：</a:t>
            </a:r>
            <a:r>
              <a:rPr lang="en" altLang="zh-CN" b="0" i="0" dirty="0">
                <a:solidFill>
                  <a:srgbClr val="0052CC"/>
                </a:solidFill>
                <a:effectLst/>
                <a:latin typeface="-apple-system"/>
                <a:hlinkClick r:id="rId3"/>
              </a:rPr>
              <a:t>https://blog.csdn.net/sinat_26917383/article/details/120278928</a:t>
            </a:r>
            <a:endParaRPr lang="en" altLang="zh-CN" b="0" i="0" dirty="0">
              <a:solidFill>
                <a:srgbClr val="0052CC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091862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6772214-7B22-EC61-9C3B-5622FC151DE1}"/>
              </a:ext>
            </a:extLst>
          </p:cNvPr>
          <p:cNvSpPr txBox="1"/>
          <p:nvPr/>
        </p:nvSpPr>
        <p:spPr>
          <a:xfrm>
            <a:off x="442127" y="331595"/>
            <a:ext cx="4833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用户增长（</a:t>
            </a:r>
            <a:r>
              <a:rPr kumimoji="1" lang="en-US" altLang="zh-CN" sz="3200" dirty="0"/>
              <a:t>UG</a:t>
            </a:r>
            <a:r>
              <a:rPr kumimoji="1" lang="zh-CN" altLang="en-US" sz="3200" dirty="0"/>
              <a:t>）关键字：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3C8194F-DDFC-12EF-48A9-5136B5A3C46A}"/>
              </a:ext>
            </a:extLst>
          </p:cNvPr>
          <p:cNvSpPr txBox="1"/>
          <p:nvPr/>
        </p:nvSpPr>
        <p:spPr>
          <a:xfrm>
            <a:off x="733529" y="1497204"/>
            <a:ext cx="737549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solidFill>
                  <a:schemeClr val="accent6"/>
                </a:solidFill>
              </a:rPr>
              <a:t>0</a:t>
            </a:r>
            <a:r>
              <a:rPr kumimoji="1" lang="zh-CN" altLang="en-US" b="1" dirty="0">
                <a:solidFill>
                  <a:schemeClr val="accent6"/>
                </a:solidFill>
              </a:rPr>
              <a:t>、</a:t>
            </a:r>
            <a:r>
              <a:rPr kumimoji="1" lang="en-US" altLang="zh-CN" b="1" dirty="0">
                <a:solidFill>
                  <a:schemeClr val="accent6"/>
                </a:solidFill>
              </a:rPr>
              <a:t>DAU/AAARR/ARPU/</a:t>
            </a:r>
            <a:r>
              <a:rPr kumimoji="1" lang="zh-CN" altLang="en-US" b="1" dirty="0">
                <a:solidFill>
                  <a:schemeClr val="accent6"/>
                </a:solidFill>
              </a:rPr>
              <a:t>利润</a:t>
            </a:r>
            <a:r>
              <a:rPr kumimoji="1" lang="en-US" altLang="zh-CN" b="1" dirty="0">
                <a:solidFill>
                  <a:schemeClr val="accent6"/>
                </a:solidFill>
              </a:rPr>
              <a:t>/</a:t>
            </a:r>
            <a:r>
              <a:rPr kumimoji="1" lang="zh-CN" altLang="en-US" b="1" dirty="0">
                <a:solidFill>
                  <a:schemeClr val="accent6"/>
                </a:solidFill>
              </a:rPr>
              <a:t>留失率</a:t>
            </a:r>
            <a:r>
              <a:rPr kumimoji="1" lang="en-US" altLang="zh-CN" b="1" dirty="0">
                <a:solidFill>
                  <a:schemeClr val="accent6"/>
                </a:solidFill>
              </a:rPr>
              <a:t>/</a:t>
            </a:r>
            <a:r>
              <a:rPr kumimoji="1" lang="zh-CN" altLang="en-US" b="1" dirty="0">
                <a:solidFill>
                  <a:schemeClr val="accent6"/>
                </a:solidFill>
              </a:rPr>
              <a:t>留存率</a:t>
            </a:r>
            <a:endParaRPr kumimoji="1" lang="en-US" altLang="zh-CN" b="1" dirty="0">
              <a:solidFill>
                <a:schemeClr val="accent6"/>
              </a:solidFill>
            </a:endParaRPr>
          </a:p>
          <a:p>
            <a:endParaRPr kumimoji="1" lang="en-US" altLang="zh-CN" dirty="0"/>
          </a:p>
          <a:p>
            <a:r>
              <a:rPr kumimoji="1" lang="en-US" altLang="zh-CN" dirty="0"/>
              <a:t>1</a:t>
            </a:r>
            <a:r>
              <a:rPr kumimoji="1" lang="zh-CN" altLang="en-US" dirty="0"/>
              <a:t>、获客，投放广告；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、用户预流失</a:t>
            </a:r>
            <a:r>
              <a:rPr kumimoji="1" lang="en-US" altLang="zh-CN" dirty="0"/>
              <a:t>/</a:t>
            </a:r>
            <a:r>
              <a:rPr kumimoji="1" lang="zh-CN" altLang="en-US" dirty="0"/>
              <a:t>预失活建模（发</a:t>
            </a:r>
            <a:r>
              <a:rPr kumimoji="1" lang="en-US" altLang="zh-CN" dirty="0"/>
              <a:t>push</a:t>
            </a:r>
            <a:r>
              <a:rPr kumimoji="1" lang="zh-CN" altLang="en-US" dirty="0"/>
              <a:t>）；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、提高用户留存（发券</a:t>
            </a:r>
            <a:r>
              <a:rPr kumimoji="1" lang="en-US" altLang="zh-CN" dirty="0"/>
              <a:t>/</a:t>
            </a:r>
            <a:r>
              <a:rPr kumimoji="1" lang="zh-CN" altLang="en-US" dirty="0"/>
              <a:t>发</a:t>
            </a:r>
            <a:r>
              <a:rPr kumimoji="1" lang="en-US" altLang="zh-CN" dirty="0"/>
              <a:t>push</a:t>
            </a:r>
            <a:r>
              <a:rPr kumimoji="1" lang="zh-CN" altLang="en-US" dirty="0"/>
              <a:t>）；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、用户生命周期分析（</a:t>
            </a:r>
            <a:r>
              <a:rPr kumimoji="1" lang="en-US" altLang="zh-CN" dirty="0"/>
              <a:t>AAARR</a:t>
            </a:r>
            <a:r>
              <a:rPr kumimoji="1" lang="zh-CN" altLang="en-US" dirty="0"/>
              <a:t>模型）；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5</a:t>
            </a:r>
            <a:r>
              <a:rPr kumimoji="1" lang="zh-CN" altLang="en-US" dirty="0"/>
              <a:t>、用户回访</a:t>
            </a:r>
            <a:r>
              <a:rPr kumimoji="1" lang="en-US" altLang="zh-CN" dirty="0"/>
              <a:t>/</a:t>
            </a:r>
            <a:r>
              <a:rPr kumimoji="1" lang="zh-CN" altLang="en-US" dirty="0"/>
              <a:t>用户转化率；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6</a:t>
            </a:r>
            <a:r>
              <a:rPr kumimoji="1" lang="zh-CN" altLang="en-US" dirty="0"/>
              <a:t>、用户日活（</a:t>
            </a:r>
            <a:r>
              <a:rPr kumimoji="1" lang="en-US" altLang="zh-CN" dirty="0"/>
              <a:t>DAU</a:t>
            </a:r>
            <a:r>
              <a:rPr kumimoji="1" lang="zh-CN" altLang="en-US" dirty="0"/>
              <a:t>）；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7</a:t>
            </a:r>
            <a:r>
              <a:rPr kumimoji="1" lang="zh-CN" altLang="en-US" dirty="0"/>
              <a:t>、</a:t>
            </a:r>
            <a:r>
              <a:rPr kumimoji="1" lang="zh-CN" altLang="en-US" b="1" dirty="0">
                <a:solidFill>
                  <a:schemeClr val="accent6"/>
                </a:solidFill>
              </a:rPr>
              <a:t>智能发券；</a:t>
            </a:r>
            <a:endParaRPr kumimoji="1" lang="en-US" altLang="zh-CN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832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标签体系链路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92879D0-CA94-2C9D-151F-49AFEFE10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88" y="1240786"/>
            <a:ext cx="11645424" cy="496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63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49DDB14-6282-416F-9588-89243CA327A7}"/>
              </a:ext>
            </a:extLst>
          </p:cNvPr>
          <p:cNvSpPr txBox="1"/>
          <p:nvPr/>
        </p:nvSpPr>
        <p:spPr>
          <a:xfrm>
            <a:off x="442127" y="331595"/>
            <a:ext cx="4833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/>
              <a:t>工业界主流算法栈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3A5BAA2-5294-85A0-2AAF-D71AD1466991}"/>
              </a:ext>
            </a:extLst>
          </p:cNvPr>
          <p:cNvSpPr txBox="1"/>
          <p:nvPr/>
        </p:nvSpPr>
        <p:spPr>
          <a:xfrm>
            <a:off x="733528" y="1557492"/>
            <a:ext cx="96162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zh-CN" altLang="en-US" b="1" dirty="0">
                <a:solidFill>
                  <a:schemeClr val="accent6"/>
                </a:solidFill>
              </a:rPr>
              <a:t>搜广推体系</a:t>
            </a:r>
            <a:r>
              <a:rPr kumimoji="1" lang="zh-CN" altLang="en-US" dirty="0"/>
              <a:t>   （</a:t>
            </a:r>
            <a:r>
              <a:rPr kumimoji="1" lang="en-US" altLang="zh-CN" dirty="0"/>
              <a:t>BAT</a:t>
            </a:r>
            <a:r>
              <a:rPr kumimoji="1" lang="zh-CN" altLang="en-US" dirty="0"/>
              <a:t>、字节、</a:t>
            </a:r>
            <a:r>
              <a:rPr kumimoji="1" lang="en-US" altLang="zh-CN" dirty="0"/>
              <a:t>Keep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</a:t>
            </a:r>
            <a:r>
              <a:rPr kumimoji="1" lang="zh-CN" altLang="en-US" b="1" dirty="0">
                <a:solidFill>
                  <a:schemeClr val="accent6"/>
                </a:solidFill>
              </a:rPr>
              <a:t>运筹算法</a:t>
            </a:r>
            <a:r>
              <a:rPr kumimoji="1" lang="zh-CN" altLang="en-US" dirty="0"/>
              <a:t>   （四通一达、满帮、京东物流、顺丰、阿里菜鸟、滴滴、</a:t>
            </a:r>
            <a:r>
              <a:rPr kumimoji="1" lang="en-US" altLang="zh-CN" dirty="0"/>
              <a:t>uber</a:t>
            </a:r>
            <a:r>
              <a:rPr kumimoji="1" lang="zh-CN" altLang="en-US" dirty="0"/>
              <a:t>、字节电商）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NLP</a:t>
            </a:r>
            <a:r>
              <a:rPr kumimoji="1" lang="zh-CN" altLang="en-US" dirty="0"/>
              <a:t>（讯飞</a:t>
            </a:r>
            <a:r>
              <a:rPr kumimoji="1" lang="en-US" altLang="zh-CN" dirty="0"/>
              <a:t>/</a:t>
            </a:r>
            <a:r>
              <a:rPr kumimoji="1" lang="zh-CN" altLang="en-US" dirty="0"/>
              <a:t>百度小米智能音箱</a:t>
            </a:r>
            <a:r>
              <a:rPr kumimoji="1" lang="en-US" altLang="zh-CN" dirty="0"/>
              <a:t>Group/</a:t>
            </a:r>
            <a:r>
              <a:rPr kumimoji="1" lang="zh-CN" altLang="en-US" dirty="0"/>
              <a:t>微软小冰）、</a:t>
            </a:r>
            <a:r>
              <a:rPr kumimoji="1" lang="en-US" altLang="zh-CN" dirty="0"/>
              <a:t>CV</a:t>
            </a:r>
            <a:r>
              <a:rPr kumimoji="1" lang="zh-CN" altLang="en-US" dirty="0"/>
              <a:t>（商汤</a:t>
            </a:r>
            <a:r>
              <a:rPr kumimoji="1" lang="en-US" altLang="zh-CN" dirty="0"/>
              <a:t>/</a:t>
            </a:r>
            <a:r>
              <a:rPr kumimoji="1" lang="zh-CN" altLang="en-US" dirty="0"/>
              <a:t>旷视</a:t>
            </a:r>
            <a:r>
              <a:rPr kumimoji="1" lang="en-US" altLang="zh-CN" dirty="0"/>
              <a:t>/</a:t>
            </a:r>
            <a:r>
              <a:rPr kumimoji="1" lang="zh-CN" altLang="en-US" dirty="0"/>
              <a:t>云从</a:t>
            </a:r>
            <a:r>
              <a:rPr kumimoji="1" lang="en-US" altLang="zh-CN" dirty="0"/>
              <a:t>/</a:t>
            </a:r>
            <a:r>
              <a:rPr kumimoji="1" lang="zh-CN" altLang="en-US" dirty="0"/>
              <a:t>依图</a:t>
            </a:r>
            <a:r>
              <a:rPr kumimoji="1" lang="en-US" altLang="zh-CN" dirty="0"/>
              <a:t>/</a:t>
            </a:r>
            <a:r>
              <a:rPr kumimoji="1" lang="zh-CN" altLang="en-US" dirty="0"/>
              <a:t>无人车）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4</a:t>
            </a:r>
            <a:r>
              <a:rPr kumimoji="1" lang="zh-CN" altLang="en-US" dirty="0"/>
              <a:t>、</a:t>
            </a:r>
            <a:r>
              <a:rPr kumimoji="1" lang="zh-CN" altLang="en-US" b="1" dirty="0">
                <a:solidFill>
                  <a:schemeClr val="accent6"/>
                </a:solidFill>
              </a:rPr>
              <a:t>因果推断</a:t>
            </a:r>
            <a:r>
              <a:rPr kumimoji="1" lang="zh-CN" altLang="en-US" dirty="0"/>
              <a:t>（快手</a:t>
            </a:r>
            <a:r>
              <a:rPr kumimoji="1" lang="en-US" altLang="zh-CN" dirty="0"/>
              <a:t>/</a:t>
            </a:r>
            <a:r>
              <a:rPr kumimoji="1" lang="zh-CN" altLang="en-US" dirty="0"/>
              <a:t>滴滴</a:t>
            </a:r>
            <a:r>
              <a:rPr kumimoji="1" lang="en-US" altLang="zh-CN" dirty="0"/>
              <a:t>/</a:t>
            </a:r>
            <a:r>
              <a:rPr kumimoji="1" lang="zh-CN" altLang="en-US" dirty="0"/>
              <a:t>度小满</a:t>
            </a:r>
            <a:r>
              <a:rPr kumimoji="1" lang="en-US" altLang="zh-CN" dirty="0"/>
              <a:t>/</a:t>
            </a:r>
            <a:r>
              <a:rPr kumimoji="1" lang="zh-CN" altLang="en-US" dirty="0"/>
              <a:t>哈啰出行 </a:t>
            </a:r>
            <a:r>
              <a:rPr kumimoji="1" lang="en-US" altLang="zh-CN" dirty="0"/>
              <a:t>UG</a:t>
            </a:r>
            <a:r>
              <a:rPr kumimoji="1" lang="zh-CN" altLang="en-US" dirty="0"/>
              <a:t>）</a:t>
            </a:r>
            <a:endParaRPr kumimoji="1" lang="en-US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982C554-45EE-079B-0779-0AAA36449288}"/>
              </a:ext>
            </a:extLst>
          </p:cNvPr>
          <p:cNvSpPr txBox="1"/>
          <p:nvPr/>
        </p:nvSpPr>
        <p:spPr>
          <a:xfrm>
            <a:off x="733528" y="5148223"/>
            <a:ext cx="83903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学术界：同根同源的问题；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工业界：每个公司都有自身的主流技术栈；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65883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51D50DA-2ADB-3347-BF5A-AD91A20BD201}"/>
              </a:ext>
            </a:extLst>
          </p:cNvPr>
          <p:cNvSpPr txBox="1"/>
          <p:nvPr/>
        </p:nvSpPr>
        <p:spPr>
          <a:xfrm>
            <a:off x="442127" y="331595"/>
            <a:ext cx="4833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/>
              <a:t>优惠券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ADFF383-F843-232F-2EF3-084D8E734197}"/>
              </a:ext>
            </a:extLst>
          </p:cNvPr>
          <p:cNvSpPr txBox="1"/>
          <p:nvPr/>
        </p:nvSpPr>
        <p:spPr>
          <a:xfrm>
            <a:off x="743577" y="4325534"/>
            <a:ext cx="64208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 dirty="0">
                <a:solidFill>
                  <a:schemeClr val="accent6"/>
                </a:solidFill>
              </a:rPr>
              <a:t>发券：</a:t>
            </a:r>
            <a:endParaRPr kumimoji="1" lang="en-US" altLang="zh-CN" b="1" dirty="0">
              <a:solidFill>
                <a:schemeClr val="accent6"/>
              </a:solidFill>
            </a:endParaRPr>
          </a:p>
          <a:p>
            <a:r>
              <a:rPr kumimoji="1" lang="zh-CN" altLang="en-US" dirty="0">
                <a:solidFill>
                  <a:schemeClr val="accent6"/>
                </a:solidFill>
              </a:rPr>
              <a:t>        标签组合圈人；</a:t>
            </a:r>
            <a:endParaRPr kumimoji="1" lang="en-US" altLang="zh-CN" dirty="0">
              <a:solidFill>
                <a:schemeClr val="accent6"/>
              </a:solidFill>
            </a:endParaRPr>
          </a:p>
          <a:p>
            <a:endParaRPr kumimoji="1" lang="en-US" altLang="zh-CN" dirty="0"/>
          </a:p>
          <a:p>
            <a:r>
              <a:rPr kumimoji="1" lang="zh-CN" altLang="en-US" b="1" dirty="0"/>
              <a:t>用券：</a:t>
            </a:r>
            <a:endParaRPr kumimoji="1" lang="en-US" altLang="zh-CN" b="1" dirty="0"/>
          </a:p>
          <a:p>
            <a:r>
              <a:rPr kumimoji="1" lang="zh-CN" altLang="en-US" dirty="0"/>
              <a:t>        商详页提醒券后价、结算时选择最优的券组合；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sz="1400" dirty="0"/>
              <a:t>注：发券环节是最核心的环节；</a:t>
            </a:r>
            <a:endParaRPr kumimoji="1" lang="en-US" altLang="zh-CN" sz="1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134C39F-F0AD-B876-6D81-E98615489596}"/>
              </a:ext>
            </a:extLst>
          </p:cNvPr>
          <p:cNvSpPr txBox="1"/>
          <p:nvPr/>
        </p:nvSpPr>
        <p:spPr>
          <a:xfrm>
            <a:off x="743577" y="1301430"/>
            <a:ext cx="6420897" cy="2127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b="1" dirty="0"/>
              <a:t>业务价值：</a:t>
            </a:r>
            <a:endParaRPr kumimoji="1" lang="en-US" altLang="zh-CN" b="1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    </a:t>
            </a:r>
            <a:r>
              <a:rPr kumimoji="1" lang="en-US" altLang="zh-CN" dirty="0"/>
              <a:t>1</a:t>
            </a:r>
            <a:r>
              <a:rPr kumimoji="1" lang="zh-CN" altLang="en-US" dirty="0"/>
              <a:t>）提利润；    （利润率）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    </a:t>
            </a:r>
            <a:r>
              <a:rPr kumimoji="1" lang="en-US" altLang="zh-CN" dirty="0"/>
              <a:t>2</a:t>
            </a:r>
            <a:r>
              <a:rPr kumimoji="1" lang="zh-CN" altLang="en-US" dirty="0"/>
              <a:t>）拉增长；    （</a:t>
            </a:r>
            <a:r>
              <a:rPr kumimoji="1" lang="en-US" altLang="zh-CN" dirty="0"/>
              <a:t>DAU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   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）提转化；    （转化率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bauv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    </a:t>
            </a:r>
            <a:r>
              <a:rPr kumimoji="1" lang="en-US" altLang="zh-CN" dirty="0"/>
              <a:t>4</a:t>
            </a:r>
            <a:r>
              <a:rPr kumimoji="1" lang="zh-CN" altLang="en-US" dirty="0"/>
              <a:t>）降留失；    （留失率）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15890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47729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滴滴网约车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5248367-5BC5-928D-897D-EAE3B224F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25" y="1147187"/>
            <a:ext cx="4772969" cy="488471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2C7132C-2009-804C-F40E-E849880A0CD2}"/>
              </a:ext>
            </a:extLst>
          </p:cNvPr>
          <p:cNvSpPr txBox="1"/>
          <p:nvPr/>
        </p:nvSpPr>
        <p:spPr>
          <a:xfrm>
            <a:off x="7188759" y="1495918"/>
            <a:ext cx="3476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人工</a:t>
            </a:r>
            <a:r>
              <a:rPr kumimoji="1" lang="en-US" altLang="zh-CN" sz="3200" dirty="0"/>
              <a:t>:</a:t>
            </a:r>
            <a:r>
              <a:rPr kumimoji="1" lang="zh-CN" altLang="en-US" sz="3200" dirty="0"/>
              <a:t> 智能 </a:t>
            </a:r>
            <a:r>
              <a:rPr kumimoji="1" lang="en-US" altLang="zh-CN" sz="3200" dirty="0"/>
              <a:t>=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1:9</a:t>
            </a:r>
            <a:endParaRPr kumimoji="1" lang="zh-CN" altLang="en-US" sz="32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BE0195-BA86-A3BC-C1FD-E4DE74DC2367}"/>
              </a:ext>
            </a:extLst>
          </p:cNvPr>
          <p:cNvSpPr txBox="1"/>
          <p:nvPr/>
        </p:nvSpPr>
        <p:spPr>
          <a:xfrm>
            <a:off x="5678997" y="3506126"/>
            <a:ext cx="6070878" cy="254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运营层：利用策略层的组合方案提利润、增长、转化；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策略层：分析师</a:t>
            </a:r>
            <a:r>
              <a:rPr lang="en-US" altLang="zh-CN" b="0" i="0" dirty="0">
                <a:solidFill>
                  <a:srgbClr val="172B4D"/>
                </a:solidFill>
                <a:effectLst/>
                <a:latin typeface="-apple-system"/>
              </a:rPr>
              <a:t>+</a:t>
            </a: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产品 提供标签组合的方案和建议；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数挖层：根据业务需求抽象各种标签；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工程侧：串联整个链路，保障链路稳定性、高响应低延迟；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  <a:latin typeface="-apple-system"/>
              </a:rPr>
              <a:t>测试侧：保证整个链路数据质量和系统稳定性；</a:t>
            </a:r>
            <a:endParaRPr lang="en-US" altLang="zh-CN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  <a:latin typeface="-apple-system"/>
              </a:rPr>
              <a:t>产品侧：策略组合的产品方案；</a:t>
            </a:r>
            <a:endParaRPr lang="zh-CN" altLang="en-US" b="0" i="0" dirty="0">
              <a:solidFill>
                <a:srgbClr val="172B4D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301702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2672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BE0195-BA86-A3BC-C1FD-E4DE74DC2367}"/>
              </a:ext>
            </a:extLst>
          </p:cNvPr>
          <p:cNvSpPr txBox="1"/>
          <p:nvPr/>
        </p:nvSpPr>
        <p:spPr>
          <a:xfrm>
            <a:off x="542608" y="1375874"/>
            <a:ext cx="106211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0" i="0" dirty="0">
                <a:effectLst/>
              </a:rPr>
              <a:t>调研 美团</a:t>
            </a:r>
            <a:r>
              <a:rPr lang="en-US" altLang="zh-CN" b="0" i="0" dirty="0">
                <a:effectLst/>
              </a:rPr>
              <a:t>/</a:t>
            </a:r>
            <a:r>
              <a:rPr lang="en" altLang="zh-CN" b="0" i="0" dirty="0">
                <a:effectLst/>
              </a:rPr>
              <a:t>oppo/</a:t>
            </a:r>
            <a:r>
              <a:rPr lang="zh-CN" altLang="en-US" b="0" i="0" dirty="0">
                <a:effectLst/>
              </a:rPr>
              <a:t>滴滴</a:t>
            </a:r>
            <a:r>
              <a:rPr lang="en-US" altLang="zh-CN" b="0" i="0" dirty="0">
                <a:effectLst/>
              </a:rPr>
              <a:t>/</a:t>
            </a:r>
            <a:r>
              <a:rPr lang="zh-CN" altLang="en-US" b="0" i="0" dirty="0">
                <a:effectLst/>
              </a:rPr>
              <a:t>每日优鲜 四家公司的优惠券发放策略，整体抽象为以下二段论：</a:t>
            </a:r>
            <a:endParaRPr lang="en-US" altLang="zh-CN" b="0" i="0" dirty="0">
              <a:effectLst/>
            </a:endParaRPr>
          </a:p>
          <a:p>
            <a:pPr algn="l"/>
            <a:endParaRPr lang="zh-CN" altLang="en-US" b="0" i="0" dirty="0">
              <a:effectLst/>
            </a:endParaRPr>
          </a:p>
          <a:p>
            <a:pPr algn="l"/>
            <a:r>
              <a:rPr lang="zh-CN" altLang="en-US" b="0" i="0" dirty="0">
                <a:effectLst/>
              </a:rPr>
              <a:t>    </a:t>
            </a:r>
            <a:r>
              <a:rPr lang="en" altLang="zh-CN" b="0" i="0" dirty="0">
                <a:effectLst/>
              </a:rPr>
              <a:t>a</a:t>
            </a:r>
            <a:r>
              <a:rPr lang="zh-CN" altLang="en" b="0" i="0" dirty="0">
                <a:effectLst/>
              </a:rPr>
              <a:t>）</a:t>
            </a:r>
            <a:r>
              <a:rPr lang="zh-CN" altLang="en-US" b="1" i="0" dirty="0">
                <a:solidFill>
                  <a:schemeClr val="accent6"/>
                </a:solidFill>
                <a:effectLst/>
              </a:rPr>
              <a:t>圈人：</a:t>
            </a:r>
            <a:r>
              <a:rPr lang="zh-CN" altLang="en-US" i="0" dirty="0">
                <a:effectLst/>
              </a:rPr>
              <a:t>优惠券敏感模型（找对优惠券敏感人群）； 购买响应模型（找对未来会购买的人群）</a:t>
            </a:r>
            <a:endParaRPr lang="en-US" altLang="zh-CN" i="0" dirty="0">
              <a:effectLst/>
            </a:endParaRPr>
          </a:p>
          <a:p>
            <a:pPr algn="l"/>
            <a:endParaRPr lang="zh-CN" altLang="en-US" b="0" i="0" dirty="0">
              <a:effectLst/>
            </a:endParaRPr>
          </a:p>
          <a:p>
            <a:pPr algn="l"/>
            <a:r>
              <a:rPr lang="zh-CN" altLang="en-US" b="0" i="0" dirty="0">
                <a:effectLst/>
              </a:rPr>
              <a:t>    </a:t>
            </a:r>
            <a:r>
              <a:rPr lang="en" altLang="zh-CN" b="0" i="0" dirty="0">
                <a:effectLst/>
              </a:rPr>
              <a:t>b</a:t>
            </a:r>
            <a:r>
              <a:rPr lang="zh-CN" altLang="en" b="0" i="0" dirty="0">
                <a:effectLst/>
              </a:rPr>
              <a:t>）</a:t>
            </a:r>
            <a:r>
              <a:rPr lang="zh-CN" altLang="en-US" b="1" i="0" dirty="0">
                <a:solidFill>
                  <a:schemeClr val="accent6"/>
                </a:solidFill>
                <a:effectLst/>
              </a:rPr>
              <a:t>组合优化：</a:t>
            </a:r>
            <a:r>
              <a:rPr lang="zh-CN" altLang="en-US" b="0" i="0" dirty="0">
                <a:effectLst/>
              </a:rPr>
              <a:t>券和人的最优组合；</a:t>
            </a:r>
            <a:endParaRPr lang="en-US" altLang="zh-CN" b="0" i="0" dirty="0">
              <a:effectLst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2C75664-7788-053A-5100-80BD72340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607" y="2931727"/>
            <a:ext cx="11116895" cy="147732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8524A1A-91F9-E650-DBE8-4C0A82879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99" y="4788175"/>
            <a:ext cx="9573892" cy="181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03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优惠券敏感模型</a:t>
            </a:r>
            <a:r>
              <a:rPr kumimoji="1" lang="en-US" altLang="zh-CN" sz="3200" dirty="0"/>
              <a:t>-uplift</a:t>
            </a:r>
            <a:r>
              <a:rPr kumimoji="1" lang="zh-CN" altLang="en-US" sz="3200" dirty="0"/>
              <a:t>模型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4CA1C06-7D1D-084F-E57D-ACBE1150E6E2}"/>
              </a:ext>
            </a:extLst>
          </p:cNvPr>
          <p:cNvSpPr txBox="1"/>
          <p:nvPr/>
        </p:nvSpPr>
        <p:spPr>
          <a:xfrm>
            <a:off x="693336" y="1125416"/>
            <a:ext cx="6245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chemeClr val="accent6"/>
                </a:solidFill>
              </a:rPr>
              <a:t>模型目的：找对优惠券敏感人群，即 </a:t>
            </a:r>
            <a:r>
              <a:rPr kumimoji="1" lang="en-US" altLang="zh-CN" b="1" dirty="0" err="1">
                <a:solidFill>
                  <a:schemeClr val="accent6"/>
                </a:solidFill>
              </a:rPr>
              <a:t>Persuadables</a:t>
            </a:r>
            <a:r>
              <a:rPr kumimoji="1" lang="zh-CN" altLang="en-US" b="1" dirty="0">
                <a:solidFill>
                  <a:schemeClr val="accent6"/>
                </a:solidFill>
              </a:rPr>
              <a:t>型用户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2AEBEE8B-7734-1712-252A-925D3CFB0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26" y="1703794"/>
            <a:ext cx="4793220" cy="4535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533C031-F18B-1D65-158C-6195E39E7AC2}"/>
              </a:ext>
            </a:extLst>
          </p:cNvPr>
          <p:cNvSpPr txBox="1"/>
          <p:nvPr/>
        </p:nvSpPr>
        <p:spPr>
          <a:xfrm>
            <a:off x="5350746" y="1977238"/>
            <a:ext cx="639912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" altLang="zh-CN" b="0" i="0" dirty="0" err="1">
                <a:solidFill>
                  <a:srgbClr val="172B4D"/>
                </a:solidFill>
                <a:effectLst/>
              </a:rPr>
              <a:t>Persuadables</a:t>
            </a:r>
            <a:r>
              <a:rPr lang="zh-CN" altLang="en-US" dirty="0">
                <a:solidFill>
                  <a:srgbClr val="172B4D"/>
                </a:solidFill>
              </a:rPr>
              <a:t>：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不发送优惠券则不买，发送优惠券则购买；</a:t>
            </a:r>
            <a:endParaRPr lang="en-US" altLang="zh-CN" b="0" i="0" dirty="0">
              <a:solidFill>
                <a:srgbClr val="172B4D"/>
              </a:solidFill>
              <a:effectLst/>
            </a:endParaRPr>
          </a:p>
          <a:p>
            <a:pPr algn="l"/>
            <a:endParaRPr lang="zh-CN" altLang="en-US" b="0" i="0" dirty="0">
              <a:solidFill>
                <a:srgbClr val="172B4D"/>
              </a:solidFill>
              <a:effectLst/>
            </a:endParaRPr>
          </a:p>
          <a:p>
            <a:pPr algn="l"/>
            <a:r>
              <a:rPr lang="en" altLang="zh-CN" b="0" i="0" dirty="0">
                <a:solidFill>
                  <a:srgbClr val="172B4D"/>
                </a:solidFill>
                <a:effectLst/>
              </a:rPr>
              <a:t>Sure things</a:t>
            </a:r>
            <a:r>
              <a:rPr lang="zh-CN" altLang="en-US" dirty="0">
                <a:solidFill>
                  <a:srgbClr val="172B4D"/>
                </a:solidFill>
              </a:rPr>
              <a:t>：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不论是否发送优惠券均会购买；</a:t>
            </a:r>
            <a:endParaRPr lang="en-US" altLang="zh-CN" b="0" i="0" dirty="0">
              <a:solidFill>
                <a:srgbClr val="172B4D"/>
              </a:solidFill>
              <a:effectLst/>
            </a:endParaRPr>
          </a:p>
          <a:p>
            <a:pPr algn="l"/>
            <a:endParaRPr lang="zh-CN" altLang="en-US" b="0" i="0" dirty="0">
              <a:solidFill>
                <a:srgbClr val="172B4D"/>
              </a:solidFill>
              <a:effectLst/>
            </a:endParaRPr>
          </a:p>
          <a:p>
            <a:pPr algn="l"/>
            <a:r>
              <a:rPr lang="en" altLang="zh-CN" b="0" i="0" dirty="0">
                <a:solidFill>
                  <a:srgbClr val="172B4D"/>
                </a:solidFill>
                <a:effectLst/>
              </a:rPr>
              <a:t>Lost causes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：不论是否发送优惠券均不会购买；</a:t>
            </a:r>
            <a:endParaRPr lang="en-US" altLang="zh-CN" b="0" i="0" dirty="0">
              <a:solidFill>
                <a:srgbClr val="172B4D"/>
              </a:solidFill>
              <a:effectLst/>
            </a:endParaRPr>
          </a:p>
          <a:p>
            <a:pPr algn="l"/>
            <a:endParaRPr lang="zh-CN" altLang="en-US" b="0" i="0" dirty="0">
              <a:solidFill>
                <a:srgbClr val="172B4D"/>
              </a:solidFill>
              <a:effectLst/>
            </a:endParaRPr>
          </a:p>
          <a:p>
            <a:pPr algn="l"/>
            <a:r>
              <a:rPr lang="en" altLang="zh-CN" b="0" i="0" dirty="0">
                <a:solidFill>
                  <a:srgbClr val="172B4D"/>
                </a:solidFill>
                <a:effectLst/>
              </a:rPr>
              <a:t>Sleeping Dogs</a:t>
            </a:r>
            <a:r>
              <a:rPr lang="zh-CN" altLang="en-US" b="0" i="0" dirty="0">
                <a:solidFill>
                  <a:srgbClr val="172B4D"/>
                </a:solidFill>
                <a:effectLst/>
              </a:rPr>
              <a:t>：不发送优惠券会购买，发送优惠券反而不买；</a:t>
            </a:r>
            <a:endParaRPr lang="en-US" altLang="zh-CN" b="0" i="0" dirty="0">
              <a:solidFill>
                <a:srgbClr val="172B4D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96705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优惠券敏感模型</a:t>
            </a:r>
            <a:r>
              <a:rPr kumimoji="1" lang="en-US" altLang="zh-CN" sz="3200" dirty="0"/>
              <a:t>-uplift</a:t>
            </a:r>
            <a:r>
              <a:rPr kumimoji="1" lang="zh-CN" altLang="en-US" sz="3200" dirty="0"/>
              <a:t>模型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533C031-F18B-1D65-158C-6195E39E7AC2}"/>
              </a:ext>
            </a:extLst>
          </p:cNvPr>
          <p:cNvSpPr txBox="1"/>
          <p:nvPr/>
        </p:nvSpPr>
        <p:spPr>
          <a:xfrm>
            <a:off x="442126" y="1092988"/>
            <a:ext cx="10832125" cy="2958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1" dirty="0">
                <a:solidFill>
                  <a:srgbClr val="172B4D"/>
                </a:solidFill>
              </a:rPr>
              <a:t>Meta-Learner</a:t>
            </a:r>
            <a:r>
              <a:rPr lang="zh-CN" altLang="en-US" b="1" dirty="0">
                <a:solidFill>
                  <a:srgbClr val="172B4D"/>
                </a:solidFill>
              </a:rPr>
              <a:t>方法论：</a:t>
            </a:r>
            <a:endParaRPr lang="en-US" altLang="zh-CN" b="1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</a:rPr>
              <a:t>  </a:t>
            </a:r>
            <a:r>
              <a:rPr lang="en-US" altLang="zh-CN" dirty="0">
                <a:solidFill>
                  <a:srgbClr val="172B4D"/>
                </a:solidFill>
              </a:rPr>
              <a:t>Two-Learner:</a:t>
            </a:r>
          </a:p>
          <a:p>
            <a:pPr algn="l">
              <a:lnSpc>
                <a:spcPct val="150000"/>
              </a:lnSpc>
            </a:pPr>
            <a:r>
              <a:rPr lang="zh-CN" altLang="en-US" b="0" i="0" dirty="0">
                <a:solidFill>
                  <a:srgbClr val="172B4D"/>
                </a:solidFill>
                <a:effectLst/>
              </a:rPr>
              <a:t>       </a:t>
            </a:r>
            <a:r>
              <a:rPr lang="zh-CN" altLang="en-US" dirty="0">
                <a:solidFill>
                  <a:srgbClr val="172B4D"/>
                </a:solidFill>
              </a:rPr>
              <a:t>对照组二分类模型 </a:t>
            </a:r>
            <a:r>
              <a:rPr lang="en-US" altLang="zh-CN" dirty="0">
                <a:solidFill>
                  <a:srgbClr val="172B4D"/>
                </a:solidFill>
              </a:rPr>
              <a:t>–</a:t>
            </a:r>
            <a:r>
              <a:rPr lang="zh-CN" altLang="en-US" dirty="0">
                <a:solidFill>
                  <a:srgbClr val="172B4D"/>
                </a:solidFill>
              </a:rPr>
              <a:t> 实验组二分类模型；</a:t>
            </a:r>
            <a:endParaRPr lang="en-US" altLang="zh-CN" b="0" i="0" dirty="0">
              <a:solidFill>
                <a:srgbClr val="172B4D"/>
              </a:solidFill>
              <a:effectLst/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</a:rPr>
              <a:t>  </a:t>
            </a:r>
            <a:r>
              <a:rPr lang="en-US" altLang="zh-CN" dirty="0">
                <a:solidFill>
                  <a:srgbClr val="172B4D"/>
                </a:solidFill>
              </a:rPr>
              <a:t>Single-Learner:</a:t>
            </a: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</a:rPr>
              <a:t>       对照组和实验组作为一个特征，</a:t>
            </a:r>
            <a:r>
              <a:rPr lang="en-US" altLang="zh-CN" dirty="0">
                <a:solidFill>
                  <a:srgbClr val="172B4D"/>
                </a:solidFill>
              </a:rPr>
              <a:t>train</a:t>
            </a:r>
            <a:r>
              <a:rPr lang="zh-CN" altLang="en-US" dirty="0">
                <a:solidFill>
                  <a:srgbClr val="172B4D"/>
                </a:solidFill>
              </a:rPr>
              <a:t>一个二分类模型；</a:t>
            </a:r>
            <a:endParaRPr lang="en-US" altLang="zh-CN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Class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Transformation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Method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：</a:t>
            </a:r>
            <a:endParaRPr lang="en-US" altLang="zh-CN" dirty="0">
              <a:solidFill>
                <a:schemeClr val="bg1">
                  <a:lumMod val="85000"/>
                </a:schemeClr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       创建中间变量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z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转化后构建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uplift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模型；</a:t>
            </a:r>
            <a:endParaRPr lang="en-US" altLang="zh-C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EC499C2-0467-B07F-C193-387A6DC1502B}"/>
              </a:ext>
            </a:extLst>
          </p:cNvPr>
          <p:cNvSpPr txBox="1"/>
          <p:nvPr/>
        </p:nvSpPr>
        <p:spPr>
          <a:xfrm>
            <a:off x="442125" y="4526607"/>
            <a:ext cx="5833315" cy="1712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dirty="0">
                <a:solidFill>
                  <a:srgbClr val="172B4D"/>
                </a:solidFill>
              </a:rPr>
              <a:t>二分类问题建模三段论：</a:t>
            </a:r>
            <a:endParaRPr lang="en-US" altLang="zh-CN" b="1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</a:rPr>
              <a:t>    </a:t>
            </a:r>
            <a:r>
              <a:rPr lang="en-US" altLang="zh-CN" dirty="0">
                <a:solidFill>
                  <a:srgbClr val="172B4D"/>
                </a:solidFill>
              </a:rPr>
              <a:t>Y</a:t>
            </a:r>
            <a:r>
              <a:rPr lang="zh-CN" altLang="en-US" dirty="0">
                <a:solidFill>
                  <a:srgbClr val="172B4D"/>
                </a:solidFill>
              </a:rPr>
              <a:t>定义：</a:t>
            </a:r>
            <a:r>
              <a:rPr lang="en-US" altLang="zh-CN" dirty="0">
                <a:solidFill>
                  <a:srgbClr val="172B4D"/>
                </a:solidFill>
              </a:rPr>
              <a:t>Label</a:t>
            </a:r>
            <a:r>
              <a:rPr lang="zh-CN" altLang="en-US" dirty="0">
                <a:solidFill>
                  <a:srgbClr val="172B4D"/>
                </a:solidFill>
              </a:rPr>
              <a:t>标签的定义；</a:t>
            </a:r>
            <a:endParaRPr lang="en-US" altLang="zh-CN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</a:rPr>
              <a:t>    </a:t>
            </a:r>
            <a:r>
              <a:rPr lang="en-US" altLang="zh-CN" dirty="0">
                <a:solidFill>
                  <a:srgbClr val="172B4D"/>
                </a:solidFill>
              </a:rPr>
              <a:t>X</a:t>
            </a:r>
            <a:r>
              <a:rPr lang="zh-CN" altLang="en-US" dirty="0">
                <a:solidFill>
                  <a:srgbClr val="172B4D"/>
                </a:solidFill>
              </a:rPr>
              <a:t>定义：特征工程；</a:t>
            </a:r>
            <a:endParaRPr lang="en-US" altLang="zh-CN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</a:rPr>
              <a:t>    模型选型：</a:t>
            </a:r>
            <a:r>
              <a:rPr lang="en-US" altLang="zh-CN" dirty="0" err="1">
                <a:solidFill>
                  <a:srgbClr val="172B4D"/>
                </a:solidFill>
              </a:rPr>
              <a:t>lightGBM</a:t>
            </a:r>
            <a:endParaRPr lang="en-US" altLang="zh-CN" dirty="0">
              <a:solidFill>
                <a:srgbClr val="172B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488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优惠券敏感模型</a:t>
            </a:r>
            <a:r>
              <a:rPr kumimoji="1" lang="en-US" altLang="zh-CN" sz="3200" dirty="0"/>
              <a:t>-uplift</a:t>
            </a:r>
            <a:r>
              <a:rPr kumimoji="1" lang="zh-CN" altLang="en-US" sz="3200" dirty="0"/>
              <a:t>模型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0A7D116-1711-F74B-01B9-494BF89FCB6B}"/>
              </a:ext>
            </a:extLst>
          </p:cNvPr>
          <p:cNvSpPr txBox="1"/>
          <p:nvPr/>
        </p:nvSpPr>
        <p:spPr>
          <a:xfrm>
            <a:off x="442126" y="1125915"/>
            <a:ext cx="4994032" cy="465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1" dirty="0">
                <a:solidFill>
                  <a:srgbClr val="172B4D"/>
                </a:solidFill>
              </a:rPr>
              <a:t>Uplift</a:t>
            </a:r>
            <a:r>
              <a:rPr lang="zh-CN" altLang="en-US" b="1" dirty="0">
                <a:solidFill>
                  <a:srgbClr val="172B4D"/>
                </a:solidFill>
              </a:rPr>
              <a:t>二分类问题关键点：</a:t>
            </a:r>
            <a:endParaRPr lang="en-US" altLang="zh-CN" b="1" dirty="0">
              <a:solidFill>
                <a:srgbClr val="172B4D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EF78038-2D28-C4B4-746B-D4FDAE750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093" y="1918036"/>
            <a:ext cx="6775799" cy="40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419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C65E99-9E9F-9B43-D470-1681074FF3D3}"/>
              </a:ext>
            </a:extLst>
          </p:cNvPr>
          <p:cNvSpPr txBox="1"/>
          <p:nvPr/>
        </p:nvSpPr>
        <p:spPr>
          <a:xfrm>
            <a:off x="442126" y="331595"/>
            <a:ext cx="7224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/>
              <a:t>智能发券</a:t>
            </a:r>
            <a:r>
              <a:rPr kumimoji="1" lang="en-US" altLang="zh-CN" sz="3200" dirty="0"/>
              <a:t>-</a:t>
            </a:r>
            <a:r>
              <a:rPr kumimoji="1" lang="zh-CN" altLang="en-US" sz="3200" dirty="0"/>
              <a:t>优惠券敏感模型</a:t>
            </a:r>
            <a:r>
              <a:rPr kumimoji="1" lang="en-US" altLang="zh-CN" sz="3200" dirty="0"/>
              <a:t>-uplift</a:t>
            </a:r>
            <a:r>
              <a:rPr kumimoji="1" lang="zh-CN" altLang="en-US" sz="3200" dirty="0"/>
              <a:t>模型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0A7D116-1711-F74B-01B9-494BF89FCB6B}"/>
              </a:ext>
            </a:extLst>
          </p:cNvPr>
          <p:cNvSpPr txBox="1"/>
          <p:nvPr/>
        </p:nvSpPr>
        <p:spPr>
          <a:xfrm>
            <a:off x="442125" y="1125915"/>
            <a:ext cx="7938199" cy="2127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b="1" dirty="0">
                <a:solidFill>
                  <a:srgbClr val="172B4D"/>
                </a:solidFill>
              </a:rPr>
              <a:t>Uplift</a:t>
            </a:r>
            <a:r>
              <a:rPr lang="zh-CN" altLang="en-US" b="1" dirty="0">
                <a:solidFill>
                  <a:srgbClr val="172B4D"/>
                </a:solidFill>
              </a:rPr>
              <a:t>评估指标（</a:t>
            </a:r>
            <a:r>
              <a:rPr lang="en-US" altLang="zh-CN" b="1" dirty="0">
                <a:solidFill>
                  <a:srgbClr val="172B4D"/>
                </a:solidFill>
              </a:rPr>
              <a:t>AML</a:t>
            </a:r>
            <a:r>
              <a:rPr lang="zh-CN" altLang="en-US" b="1" dirty="0">
                <a:solidFill>
                  <a:srgbClr val="172B4D"/>
                </a:solidFill>
              </a:rPr>
              <a:t>）：</a:t>
            </a:r>
            <a:endParaRPr lang="en-US" altLang="zh-CN" b="1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</a:rPr>
              <a:t>    </a:t>
            </a:r>
            <a:r>
              <a:rPr lang="en-US" altLang="zh-CN" dirty="0">
                <a:solidFill>
                  <a:srgbClr val="172B4D"/>
                </a:solidFill>
              </a:rPr>
              <a:t>a</a:t>
            </a:r>
            <a:r>
              <a:rPr lang="zh-CN" altLang="en-US" dirty="0">
                <a:solidFill>
                  <a:srgbClr val="172B4D"/>
                </a:solidFill>
              </a:rPr>
              <a:t>）学习算法指标；   </a:t>
            </a:r>
            <a:r>
              <a:rPr lang="en-US" altLang="zh-CN" dirty="0">
                <a:solidFill>
                  <a:srgbClr val="172B4D"/>
                </a:solidFill>
              </a:rPr>
              <a:t>Loss</a:t>
            </a:r>
            <a:r>
              <a:rPr lang="zh-CN" altLang="en-US" dirty="0">
                <a:solidFill>
                  <a:srgbClr val="172B4D"/>
                </a:solidFill>
              </a:rPr>
              <a:t> </a:t>
            </a:r>
            <a:r>
              <a:rPr lang="en-US" altLang="zh-CN" dirty="0">
                <a:solidFill>
                  <a:srgbClr val="172B4D"/>
                </a:solidFill>
              </a:rPr>
              <a:t>Function</a:t>
            </a: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</a:rPr>
              <a:t>    </a:t>
            </a:r>
            <a:r>
              <a:rPr lang="en-US" altLang="zh-CN" dirty="0">
                <a:solidFill>
                  <a:srgbClr val="172B4D"/>
                </a:solidFill>
              </a:rPr>
              <a:t>b</a:t>
            </a:r>
            <a:r>
              <a:rPr lang="zh-CN" altLang="en-US" dirty="0">
                <a:solidFill>
                  <a:srgbClr val="172B4D"/>
                </a:solidFill>
              </a:rPr>
              <a:t>）模型指标（</a:t>
            </a:r>
            <a:r>
              <a:rPr lang="en-US" altLang="zh-CN" dirty="0">
                <a:solidFill>
                  <a:srgbClr val="172B4D"/>
                </a:solidFill>
              </a:rPr>
              <a:t>uplift</a:t>
            </a:r>
            <a:r>
              <a:rPr lang="zh-CN" altLang="en-US" dirty="0">
                <a:solidFill>
                  <a:srgbClr val="172B4D"/>
                </a:solidFill>
              </a:rPr>
              <a:t>十分位柱状图 </a:t>
            </a:r>
            <a:r>
              <a:rPr lang="en-US" altLang="zh-CN" dirty="0">
                <a:solidFill>
                  <a:srgbClr val="172B4D"/>
                </a:solidFill>
              </a:rPr>
              <a:t>+</a:t>
            </a:r>
            <a:r>
              <a:rPr lang="zh-CN" altLang="en-US" dirty="0">
                <a:solidFill>
                  <a:srgbClr val="172B4D"/>
                </a:solidFill>
              </a:rPr>
              <a:t> </a:t>
            </a:r>
            <a:r>
              <a:rPr lang="en-US" altLang="zh-CN" dirty="0" err="1">
                <a:solidFill>
                  <a:srgbClr val="172B4D"/>
                </a:solidFill>
              </a:rPr>
              <a:t>qini</a:t>
            </a:r>
            <a:r>
              <a:rPr lang="zh-CN" altLang="en-US" dirty="0">
                <a:solidFill>
                  <a:srgbClr val="172B4D"/>
                </a:solidFill>
              </a:rPr>
              <a:t>曲线</a:t>
            </a:r>
            <a:r>
              <a:rPr lang="en-US" altLang="zh-CN" dirty="0">
                <a:solidFill>
                  <a:srgbClr val="172B4D"/>
                </a:solidFill>
              </a:rPr>
              <a:t>AUUC</a:t>
            </a:r>
            <a:r>
              <a:rPr lang="zh-CN" altLang="en-US" dirty="0">
                <a:solidFill>
                  <a:srgbClr val="172B4D"/>
                </a:solidFill>
              </a:rPr>
              <a:t>）</a:t>
            </a:r>
            <a:endParaRPr lang="en-US" altLang="zh-CN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rgbClr val="172B4D"/>
                </a:solidFill>
              </a:rPr>
              <a:t>    </a:t>
            </a:r>
            <a:r>
              <a:rPr lang="en-US" altLang="zh-CN" dirty="0">
                <a:solidFill>
                  <a:srgbClr val="172B4D"/>
                </a:solidFill>
              </a:rPr>
              <a:t>c</a:t>
            </a:r>
            <a:r>
              <a:rPr lang="zh-CN" altLang="en-US" dirty="0">
                <a:solidFill>
                  <a:srgbClr val="172B4D"/>
                </a:solidFill>
              </a:rPr>
              <a:t>）业务指标（</a:t>
            </a:r>
            <a:r>
              <a:rPr lang="en-US" altLang="zh-CN" dirty="0">
                <a:solidFill>
                  <a:srgbClr val="172B4D"/>
                </a:solidFill>
              </a:rPr>
              <a:t>uplift</a:t>
            </a:r>
            <a:r>
              <a:rPr lang="zh-CN" altLang="en-US" dirty="0">
                <a:solidFill>
                  <a:srgbClr val="172B4D"/>
                </a:solidFill>
              </a:rPr>
              <a:t>值高分桶用户用券比例占比）</a:t>
            </a:r>
            <a:endParaRPr lang="en-US" altLang="zh-CN" dirty="0">
              <a:solidFill>
                <a:srgbClr val="172B4D"/>
              </a:solidFill>
            </a:endParaRPr>
          </a:p>
          <a:p>
            <a:pPr algn="l">
              <a:lnSpc>
                <a:spcPct val="150000"/>
              </a:lnSpc>
            </a:pP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  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d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）项目指标（留存率、转化率、利润率、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DAU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）</a:t>
            </a:r>
            <a:endParaRPr lang="en-US" altLang="zh-CN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8434" name="Picture 2">
            <a:extLst>
              <a:ext uri="{FF2B5EF4-FFF2-40B4-BE49-F238E27FC236}">
                <a16:creationId xmlns:a16="http://schemas.microsoft.com/office/drawing/2014/main" id="{C57E0A0A-C48E-1F83-EA6E-7EA673A5A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" y="4089039"/>
            <a:ext cx="5767754" cy="2034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>
            <a:extLst>
              <a:ext uri="{FF2B5EF4-FFF2-40B4-BE49-F238E27FC236}">
                <a16:creationId xmlns:a16="http://schemas.microsoft.com/office/drawing/2014/main" id="{92CEABDE-AA46-0FEE-1270-79F53A0B7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7440" y="3990029"/>
            <a:ext cx="4592097" cy="220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4321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2501</TotalTime>
  <Words>1257</Words>
  <Application>Microsoft Macintosh PowerPoint</Application>
  <PresentationFormat>宽屏</PresentationFormat>
  <Paragraphs>153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-apple-system</vt:lpstr>
      <vt:lpstr>等线</vt:lpstr>
      <vt:lpstr>等线 Light</vt:lpstr>
      <vt:lpstr>SimHei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487</cp:revision>
  <dcterms:created xsi:type="dcterms:W3CDTF">2022-06-05T10:09:36Z</dcterms:created>
  <dcterms:modified xsi:type="dcterms:W3CDTF">2022-12-17T17:20:11Z</dcterms:modified>
</cp:coreProperties>
</file>

<file path=docProps/thumbnail.jpeg>
</file>